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434" r:id="rId3"/>
    <p:sldId id="449" r:id="rId4"/>
    <p:sldId id="453" r:id="rId5"/>
    <p:sldId id="455" r:id="rId6"/>
    <p:sldId id="276" r:id="rId7"/>
    <p:sldId id="375" r:id="rId8"/>
    <p:sldId id="458" r:id="rId9"/>
    <p:sldId id="447" r:id="rId10"/>
    <p:sldId id="456" r:id="rId11"/>
    <p:sldId id="457" r:id="rId12"/>
    <p:sldId id="459" r:id="rId13"/>
    <p:sldId id="326" r:id="rId14"/>
    <p:sldId id="451" r:id="rId15"/>
    <p:sldId id="460" r:id="rId16"/>
    <p:sldId id="407" r:id="rId17"/>
    <p:sldId id="461" r:id="rId18"/>
    <p:sldId id="462" r:id="rId19"/>
    <p:sldId id="464" r:id="rId20"/>
    <p:sldId id="463" r:id="rId21"/>
    <p:sldId id="465" r:id="rId22"/>
    <p:sldId id="336" r:id="rId23"/>
    <p:sldId id="352" r:id="rId24"/>
    <p:sldId id="466" r:id="rId25"/>
    <p:sldId id="361" r:id="rId26"/>
    <p:sldId id="467" r:id="rId27"/>
    <p:sldId id="33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6600"/>
    <a:srgbClr val="00FFFF"/>
    <a:srgbClr val="FF6600"/>
    <a:srgbClr val="990000"/>
    <a:srgbClr val="FF3300"/>
    <a:srgbClr val="0066FF"/>
    <a:srgbClr val="FFFF00"/>
    <a:srgbClr val="0000FF"/>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94660" autoAdjust="0"/>
  </p:normalViewPr>
  <p:slideViewPr>
    <p:cSldViewPr snapToGrid="0">
      <p:cViewPr varScale="1">
        <p:scale>
          <a:sx n="85" d="100"/>
          <a:sy n="85" d="100"/>
        </p:scale>
        <p:origin x="850" y="72"/>
      </p:cViewPr>
      <p:guideLst>
        <p:guide orient="horz" pos="2160"/>
        <p:guide pos="3840"/>
      </p:guideLst>
    </p:cSldViewPr>
  </p:slideViewPr>
  <p:outlineViewPr>
    <p:cViewPr>
      <p:scale>
        <a:sx n="33" d="100"/>
        <a:sy n="33" d="100"/>
      </p:scale>
      <p:origin x="258" y="1976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5C2040-14C8-49B4-8C90-702FCDCF7283}" type="datetimeFigureOut">
              <a:rPr lang="en-US" smtClean="0"/>
              <a:t>10/16/2019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EB148F-04B4-4EE4-A3D3-F7C2B70F23A4}" type="slidenum">
              <a:rPr lang="en-US" smtClean="0"/>
              <a:t>‹#›</a:t>
            </a:fld>
            <a:endParaRPr lang="en-US"/>
          </a:p>
        </p:txBody>
      </p:sp>
    </p:spTree>
    <p:extLst>
      <p:ext uri="{BB962C8B-B14F-4D97-AF65-F5344CB8AC3E}">
        <p14:creationId xmlns:p14="http://schemas.microsoft.com/office/powerpoint/2010/main" val="189660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10/16/2019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10/16/2019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fif"/><Relationship Id="rId1" Type="http://schemas.openxmlformats.org/officeDocument/2006/relationships/slideLayout" Target="../slideLayouts/slideLayout2.xml"/><Relationship Id="rId4" Type="http://schemas.openxmlformats.org/officeDocument/2006/relationships/image" Target="../media/image18.jfif"/></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215977"/>
            <a:ext cx="8676222" cy="1594023"/>
          </a:xfrm>
          <a:noFill/>
          <a:ln>
            <a:noFill/>
          </a:ln>
        </p:spPr>
        <p:txBody>
          <a:bodyPr>
            <a:normAutofit/>
          </a:bodyPr>
          <a:lstStyle/>
          <a:p>
            <a:r>
              <a:rPr lang="en-US" sz="4000" b="1" dirty="0">
                <a:ln w="3175" cmpd="sng">
                  <a:solidFill>
                    <a:srgbClr val="002060"/>
                  </a:solidFill>
                </a:ln>
                <a:solidFill>
                  <a:srgbClr val="FF0000"/>
                </a:solidFill>
              </a:rPr>
              <a:t>FuelMart &amp; Subway </a:t>
            </a:r>
            <a:br>
              <a:rPr lang="en-US" sz="4000" b="1" dirty="0">
                <a:ln w="3175" cmpd="sng">
                  <a:solidFill>
                    <a:srgbClr val="002060"/>
                  </a:solidFill>
                </a:ln>
                <a:solidFill>
                  <a:srgbClr val="FF0000"/>
                </a:solidFill>
              </a:rPr>
            </a:br>
            <a:r>
              <a:rPr lang="en-US" sz="4000" b="1" dirty="0">
                <a:ln w="3175" cmpd="sng">
                  <a:solidFill>
                    <a:srgbClr val="002060"/>
                  </a:solidFill>
                </a:ln>
                <a:solidFill>
                  <a:srgbClr val="FF0000"/>
                </a:solidFill>
              </a:rPr>
              <a:t>Safety Committee Meeting</a:t>
            </a:r>
          </a:p>
        </p:txBody>
      </p:sp>
      <p:sp>
        <p:nvSpPr>
          <p:cNvPr id="3" name="Subtitle 2"/>
          <p:cNvSpPr>
            <a:spLocks noGrp="1"/>
          </p:cNvSpPr>
          <p:nvPr>
            <p:ph type="subTitle" idx="1"/>
          </p:nvPr>
        </p:nvSpPr>
        <p:spPr/>
        <p:txBody>
          <a:bodyPr/>
          <a:lstStyle/>
          <a:p>
            <a:r>
              <a:rPr lang="en-US" dirty="0"/>
              <a:t>Wednesday, October 16, 2019</a:t>
            </a:r>
          </a:p>
          <a:p>
            <a:r>
              <a:rPr lang="en-US" dirty="0"/>
              <a:t>2:00 PM</a:t>
            </a:r>
          </a:p>
          <a:p>
            <a:r>
              <a:rPr lang="en-US" dirty="0"/>
              <a:t>Corporate Office Conference Room and GoTo Meeting Web Conference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3641" t="33878" r="24603" b="43165"/>
          <a:stretch/>
        </p:blipFill>
        <p:spPr>
          <a:xfrm>
            <a:off x="4054244" y="831634"/>
            <a:ext cx="3928725" cy="1267330"/>
          </a:xfrm>
          <a:prstGeom prst="rect">
            <a:avLst/>
          </a:prstGeom>
        </p:spPr>
      </p:pic>
    </p:spTree>
    <p:extLst>
      <p:ext uri="{BB962C8B-B14F-4D97-AF65-F5344CB8AC3E}">
        <p14:creationId xmlns:p14="http://schemas.microsoft.com/office/powerpoint/2010/main" val="368291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2705" y="159286"/>
            <a:ext cx="670547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706 AC unit fire:</a:t>
            </a:r>
          </a:p>
          <a:p>
            <a:endParaRPr lang="en-US" b="1" dirty="0">
              <a:solidFill>
                <a:srgbClr val="FF0000"/>
              </a:solidFill>
            </a:endParaRPr>
          </a:p>
        </p:txBody>
      </p:sp>
      <p:sp>
        <p:nvSpPr>
          <p:cNvPr id="5" name="Content Placeholder 2"/>
          <p:cNvSpPr>
            <a:spLocks noGrp="1"/>
          </p:cNvSpPr>
          <p:nvPr>
            <p:ph idx="1"/>
          </p:nvPr>
        </p:nvSpPr>
        <p:spPr>
          <a:xfrm>
            <a:off x="342706" y="556520"/>
            <a:ext cx="5353420" cy="5682931"/>
          </a:xfrm>
        </p:spPr>
        <p:txBody>
          <a:bodyPr>
            <a:normAutofit/>
          </a:bodyPr>
          <a:lstStyle/>
          <a:p>
            <a:pPr marL="0" indent="0">
              <a:buNone/>
            </a:pPr>
            <a:r>
              <a:rPr lang="en-US" sz="2000" dirty="0">
                <a:effectLst/>
              </a:rPr>
              <a:t>On 10/01/2019 FM employee noticed / smelled smoke coming from the inside ventilation vent.  FM determined it was coming from the ventilation duct work for the AC unit.  Local fire dept. was notified and responded.  AC unit breaker switch was turned off.  Building was evacuated.  Fire dept. determined there was an active fire, which they were able to extinguish.  Fire was contained to the AC unit.  </a:t>
            </a:r>
            <a:endParaRPr lang="en-US" sz="2000" dirty="0">
              <a:solidFill>
                <a:srgbClr val="FFFF00"/>
              </a:solidFill>
            </a:endParaRPr>
          </a:p>
        </p:txBody>
      </p:sp>
      <p:pic>
        <p:nvPicPr>
          <p:cNvPr id="4" name="Picture 3" descr="A picture containing indoor, counter, pot, table&#10;&#10;Description automatically generated">
            <a:extLst>
              <a:ext uri="{FF2B5EF4-FFF2-40B4-BE49-F238E27FC236}">
                <a16:creationId xmlns:a16="http://schemas.microsoft.com/office/drawing/2014/main" id="{56919C58-3926-412C-AFFA-CA097CBE4B3E}"/>
              </a:ext>
            </a:extLst>
          </p:cNvPr>
          <p:cNvPicPr>
            <a:picLocks noChangeAspect="1"/>
          </p:cNvPicPr>
          <p:nvPr/>
        </p:nvPicPr>
        <p:blipFill>
          <a:blip r:embed="rId2"/>
          <a:stretch>
            <a:fillRect/>
          </a:stretch>
        </p:blipFill>
        <p:spPr>
          <a:xfrm>
            <a:off x="5696126" y="1309062"/>
            <a:ext cx="6335297" cy="4751474"/>
          </a:xfrm>
          <a:prstGeom prst="rect">
            <a:avLst/>
          </a:prstGeom>
        </p:spPr>
      </p:pic>
    </p:spTree>
    <p:extLst>
      <p:ext uri="{BB962C8B-B14F-4D97-AF65-F5344CB8AC3E}">
        <p14:creationId xmlns:p14="http://schemas.microsoft.com/office/powerpoint/2010/main" val="1086962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2705" y="159286"/>
            <a:ext cx="670547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767 Gasoline Spill:</a:t>
            </a:r>
          </a:p>
          <a:p>
            <a:endParaRPr lang="en-US" b="1" dirty="0">
              <a:solidFill>
                <a:srgbClr val="FF0000"/>
              </a:solidFill>
            </a:endParaRPr>
          </a:p>
        </p:txBody>
      </p:sp>
      <p:sp>
        <p:nvSpPr>
          <p:cNvPr id="5" name="Content Placeholder 2"/>
          <p:cNvSpPr>
            <a:spLocks noGrp="1"/>
          </p:cNvSpPr>
          <p:nvPr>
            <p:ph idx="1"/>
          </p:nvPr>
        </p:nvSpPr>
        <p:spPr>
          <a:xfrm>
            <a:off x="342705" y="556521"/>
            <a:ext cx="11587627" cy="2462726"/>
          </a:xfrm>
        </p:spPr>
        <p:txBody>
          <a:bodyPr>
            <a:normAutofit/>
          </a:bodyPr>
          <a:lstStyle/>
          <a:p>
            <a:pPr marL="0" indent="0">
              <a:buNone/>
            </a:pPr>
            <a:r>
              <a:rPr lang="en-US" sz="2000" dirty="0">
                <a:effectLst/>
              </a:rPr>
              <a:t>On 10/12/2019 a customer was test driving a car to purchase from a family member.  While fueling at pump 4, gas starting pouring out from a hole in the vehicle's gas tank.  FM employees were quick to react and put oil dry down to contain the spilled gasoline to the confines of the vehicle's footprint.  The owner had the vehicle towed and FM was able to clean up the spill. </a:t>
            </a:r>
            <a:endParaRPr lang="en-US" sz="2000" dirty="0">
              <a:solidFill>
                <a:srgbClr val="FFFF00"/>
              </a:solidFill>
            </a:endParaRPr>
          </a:p>
        </p:txBody>
      </p:sp>
      <p:pic>
        <p:nvPicPr>
          <p:cNvPr id="4" name="Picture 3" descr="A car parked in a parking lot&#10;&#10;Description automatically generated">
            <a:extLst>
              <a:ext uri="{FF2B5EF4-FFF2-40B4-BE49-F238E27FC236}">
                <a16:creationId xmlns:a16="http://schemas.microsoft.com/office/drawing/2014/main" id="{C4437CA6-E1FB-415A-9E70-7E1FFF78265B}"/>
              </a:ext>
            </a:extLst>
          </p:cNvPr>
          <p:cNvPicPr>
            <a:picLocks noChangeAspect="1"/>
          </p:cNvPicPr>
          <p:nvPr/>
        </p:nvPicPr>
        <p:blipFill>
          <a:blip r:embed="rId2"/>
          <a:stretch>
            <a:fillRect/>
          </a:stretch>
        </p:blipFill>
        <p:spPr>
          <a:xfrm>
            <a:off x="261668" y="2514903"/>
            <a:ext cx="5578415" cy="4183811"/>
          </a:xfrm>
          <a:prstGeom prst="rect">
            <a:avLst/>
          </a:prstGeom>
        </p:spPr>
      </p:pic>
      <p:pic>
        <p:nvPicPr>
          <p:cNvPr id="7" name="Picture 6" descr="A car parked in a parking lot&#10;&#10;Description automatically generated">
            <a:extLst>
              <a:ext uri="{FF2B5EF4-FFF2-40B4-BE49-F238E27FC236}">
                <a16:creationId xmlns:a16="http://schemas.microsoft.com/office/drawing/2014/main" id="{641A3912-12CF-4ECA-BD1F-FFCD831B3599}"/>
              </a:ext>
            </a:extLst>
          </p:cNvPr>
          <p:cNvPicPr>
            <a:picLocks noChangeAspect="1"/>
          </p:cNvPicPr>
          <p:nvPr/>
        </p:nvPicPr>
        <p:blipFill>
          <a:blip r:embed="rId3"/>
          <a:stretch>
            <a:fillRect/>
          </a:stretch>
        </p:blipFill>
        <p:spPr>
          <a:xfrm>
            <a:off x="6096000" y="2514902"/>
            <a:ext cx="5578414" cy="4183811"/>
          </a:xfrm>
          <a:prstGeom prst="rect">
            <a:avLst/>
          </a:prstGeom>
        </p:spPr>
      </p:pic>
    </p:spTree>
    <p:extLst>
      <p:ext uri="{BB962C8B-B14F-4D97-AF65-F5344CB8AC3E}">
        <p14:creationId xmlns:p14="http://schemas.microsoft.com/office/powerpoint/2010/main" val="2668750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2704" y="159286"/>
            <a:ext cx="10781097"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782 FM property damage:</a:t>
            </a:r>
          </a:p>
          <a:p>
            <a:endParaRPr lang="en-US" b="1" dirty="0">
              <a:solidFill>
                <a:srgbClr val="FF0000"/>
              </a:solidFill>
            </a:endParaRPr>
          </a:p>
        </p:txBody>
      </p:sp>
      <p:sp>
        <p:nvSpPr>
          <p:cNvPr id="5" name="Content Placeholder 2"/>
          <p:cNvSpPr>
            <a:spLocks noGrp="1"/>
          </p:cNvSpPr>
          <p:nvPr>
            <p:ph idx="1"/>
          </p:nvPr>
        </p:nvSpPr>
        <p:spPr>
          <a:xfrm>
            <a:off x="342704" y="2422321"/>
            <a:ext cx="11729053" cy="3139580"/>
          </a:xfrm>
        </p:spPr>
        <p:txBody>
          <a:bodyPr>
            <a:normAutofit/>
          </a:bodyPr>
          <a:lstStyle/>
          <a:p>
            <a:pPr marL="0" indent="0">
              <a:buNone/>
            </a:pPr>
            <a:r>
              <a:rPr lang="en-US" sz="2000" dirty="0">
                <a:effectLst/>
              </a:rPr>
              <a:t>On 10/14/2019 a customer pulled away from pump 4 with the nozzle in the vehicle tank filler neck pulling the hose from the pump.  The breakaway worked properly.  There was no spill.  </a:t>
            </a:r>
          </a:p>
          <a:p>
            <a:pPr marL="0" indent="0">
              <a:buNone/>
            </a:pPr>
            <a:endParaRPr lang="en-US" sz="2000" dirty="0">
              <a:solidFill>
                <a:srgbClr val="FFFF00"/>
              </a:solidFill>
              <a:effectLst/>
            </a:endParaRPr>
          </a:p>
          <a:p>
            <a:pPr marL="0" indent="0">
              <a:buNone/>
            </a:pPr>
            <a:r>
              <a:rPr lang="en-US" sz="2000" dirty="0">
                <a:solidFill>
                  <a:srgbClr val="FFFF00"/>
                </a:solidFill>
              </a:rPr>
              <a:t>Safety dept. needs incident report form.</a:t>
            </a:r>
          </a:p>
        </p:txBody>
      </p:sp>
    </p:spTree>
    <p:extLst>
      <p:ext uri="{BB962C8B-B14F-4D97-AF65-F5344CB8AC3E}">
        <p14:creationId xmlns:p14="http://schemas.microsoft.com/office/powerpoint/2010/main" val="2784771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09" y="204353"/>
            <a:ext cx="11627046" cy="6508173"/>
          </a:xfrm>
        </p:spPr>
        <p:txBody>
          <a:bodyPr>
            <a:noAutofit/>
          </a:bodyPr>
          <a:lstStyle/>
          <a:p>
            <a:r>
              <a:rPr lang="en-US" sz="2000" b="1" dirty="0">
                <a:solidFill>
                  <a:schemeClr val="tx1"/>
                </a:solidFill>
              </a:rPr>
              <a:t>Date Range: Jan. 01, 2019 – October 14, 2019</a:t>
            </a:r>
            <a:br>
              <a:rPr lang="en-US" sz="2000" dirty="0">
                <a:solidFill>
                  <a:schemeClr val="tx1"/>
                </a:solidFill>
              </a:rPr>
            </a:br>
            <a:br>
              <a:rPr lang="en-US" sz="2000" dirty="0">
                <a:solidFill>
                  <a:schemeClr val="tx1"/>
                </a:solidFill>
              </a:rPr>
            </a:br>
            <a:r>
              <a:rPr lang="en-US" sz="2000" b="1" dirty="0">
                <a:solidFill>
                  <a:srgbClr val="FFC000"/>
                </a:solidFill>
              </a:rPr>
              <a:t>Company Total Incidents: </a:t>
            </a:r>
            <a:r>
              <a:rPr lang="en-US" sz="2000" b="1" dirty="0">
                <a:solidFill>
                  <a:schemeClr val="tx1"/>
                </a:solidFill>
              </a:rPr>
              <a:t> 137					(Previously 130)</a:t>
            </a:r>
            <a:br>
              <a:rPr lang="en-US" sz="2000" b="1" dirty="0">
                <a:solidFill>
                  <a:schemeClr val="tx1"/>
                </a:solidFill>
              </a:rPr>
            </a:br>
            <a:br>
              <a:rPr lang="en-US" sz="2000" dirty="0">
                <a:solidFill>
                  <a:schemeClr val="tx1"/>
                </a:solidFill>
              </a:rPr>
            </a:br>
            <a:br>
              <a:rPr lang="en-US" sz="2000" dirty="0">
                <a:solidFill>
                  <a:schemeClr val="tx1"/>
                </a:solidFill>
              </a:rPr>
            </a:br>
            <a:r>
              <a:rPr lang="en-US" sz="2000" b="1" dirty="0">
                <a:solidFill>
                  <a:srgbClr val="FFC000"/>
                </a:solidFill>
              </a:rPr>
              <a:t>FuelMart &amp; Subway Total Incidents: </a:t>
            </a:r>
            <a:r>
              <a:rPr lang="en-US" sz="2000" b="1" dirty="0">
                <a:solidFill>
                  <a:schemeClr val="tx1"/>
                </a:solidFill>
              </a:rPr>
              <a:t>73 		(Previously 68)</a:t>
            </a:r>
            <a:br>
              <a:rPr lang="en-US" sz="2000" b="1" dirty="0">
                <a:solidFill>
                  <a:schemeClr val="tx1"/>
                </a:solidFill>
              </a:rPr>
            </a:br>
            <a:br>
              <a:rPr lang="en-US" sz="2000" b="1" dirty="0">
                <a:solidFill>
                  <a:schemeClr val="tx1"/>
                </a:solidFill>
              </a:rPr>
            </a:br>
            <a:br>
              <a:rPr lang="en-US" sz="2000" b="1" dirty="0">
                <a:solidFill>
                  <a:schemeClr val="tx1"/>
                </a:solidFill>
              </a:rPr>
            </a:br>
            <a:r>
              <a:rPr lang="en-US" sz="2000" b="1" dirty="0">
                <a:solidFill>
                  <a:srgbClr val="FFC000"/>
                </a:solidFill>
              </a:rPr>
              <a:t>FuelMart &amp; Subway employee injuries Reported:</a:t>
            </a:r>
            <a:r>
              <a:rPr lang="en-US" sz="2000" dirty="0">
                <a:solidFill>
                  <a:srgbClr val="FFC000"/>
                </a:solidFill>
              </a:rPr>
              <a:t> </a:t>
            </a:r>
            <a:r>
              <a:rPr lang="en-US" sz="2000" b="1" dirty="0">
                <a:solidFill>
                  <a:schemeClr val="tx1"/>
                </a:solidFill>
              </a:rPr>
              <a:t>13</a:t>
            </a:r>
            <a:br>
              <a:rPr lang="en-US" sz="2000" b="1" dirty="0">
                <a:solidFill>
                  <a:schemeClr val="tx1"/>
                </a:solidFill>
              </a:rPr>
            </a:br>
            <a:br>
              <a:rPr lang="en-US" sz="2000" b="1" dirty="0">
                <a:solidFill>
                  <a:schemeClr val="tx1"/>
                </a:solidFill>
              </a:rPr>
            </a:br>
            <a:r>
              <a:rPr lang="en-US" sz="2000" b="1" dirty="0">
                <a:solidFill>
                  <a:srgbClr val="FFC000"/>
                </a:solidFill>
              </a:rPr>
              <a:t>FuelMart Property Damage and/or Vehicle Incidents:</a:t>
            </a:r>
            <a:r>
              <a:rPr lang="en-US" sz="2000" b="1" dirty="0">
                <a:solidFill>
                  <a:srgbClr val="FFFF00"/>
                </a:solidFill>
              </a:rPr>
              <a:t> </a:t>
            </a:r>
            <a:r>
              <a:rPr lang="en-US" sz="2000" b="1" dirty="0">
                <a:solidFill>
                  <a:schemeClr val="tx1"/>
                </a:solidFill>
              </a:rPr>
              <a:t>22</a:t>
            </a:r>
            <a:br>
              <a:rPr lang="en-US" sz="2000" b="1" dirty="0">
                <a:solidFill>
                  <a:schemeClr val="tx1"/>
                </a:solidFill>
              </a:rPr>
            </a:br>
            <a:br>
              <a:rPr lang="en-US" sz="2000" b="1" dirty="0">
                <a:solidFill>
                  <a:schemeClr val="tx1"/>
                </a:solidFill>
              </a:rPr>
            </a:br>
            <a:r>
              <a:rPr lang="en-US" sz="2000" b="1" dirty="0">
                <a:solidFill>
                  <a:srgbClr val="FFC000"/>
                </a:solidFill>
              </a:rPr>
              <a:t>FuelMart Customer Spills: </a:t>
            </a:r>
            <a:r>
              <a:rPr lang="en-US" sz="2000" b="1" dirty="0">
                <a:solidFill>
                  <a:schemeClr val="tx1"/>
                </a:solidFill>
              </a:rPr>
              <a:t>14</a:t>
            </a:r>
            <a:br>
              <a:rPr lang="en-US" sz="2000" dirty="0">
                <a:solidFill>
                  <a:schemeClr val="tx1"/>
                </a:solidFill>
              </a:rPr>
            </a:br>
            <a:r>
              <a:rPr lang="en-US" sz="2000" dirty="0">
                <a:solidFill>
                  <a:schemeClr val="tx1"/>
                </a:solidFill>
              </a:rPr>
              <a:t>	(10 spills at fuel pumps)</a:t>
            </a:r>
            <a:br>
              <a:rPr lang="en-US" sz="2000" dirty="0">
                <a:solidFill>
                  <a:schemeClr val="tx1"/>
                </a:solidFill>
              </a:rPr>
            </a:br>
            <a:br>
              <a:rPr lang="en-US" sz="2000" dirty="0">
                <a:solidFill>
                  <a:schemeClr val="tx1"/>
                </a:solidFill>
              </a:rPr>
            </a:br>
            <a:r>
              <a:rPr lang="en-US" sz="2000" b="1" dirty="0">
                <a:solidFill>
                  <a:srgbClr val="FFC000"/>
                </a:solidFill>
              </a:rPr>
              <a:t>FuelMart &amp; Subway Customer injuries reported: </a:t>
            </a:r>
            <a:r>
              <a:rPr lang="en-US" sz="2000" b="1" dirty="0">
                <a:solidFill>
                  <a:schemeClr val="tx1"/>
                </a:solidFill>
              </a:rPr>
              <a:t>18</a:t>
            </a:r>
            <a:br>
              <a:rPr lang="en-US" sz="2000" b="1" dirty="0">
                <a:solidFill>
                  <a:schemeClr val="tx1"/>
                </a:solidFill>
              </a:rPr>
            </a:br>
            <a:br>
              <a:rPr lang="en-US" sz="2000" b="1" dirty="0">
                <a:solidFill>
                  <a:schemeClr val="tx1"/>
                </a:solidFill>
              </a:rPr>
            </a:br>
            <a:r>
              <a:rPr lang="en-US" sz="2000" b="1" dirty="0">
                <a:solidFill>
                  <a:srgbClr val="FFC000"/>
                </a:solidFill>
              </a:rPr>
              <a:t>Other Incidents:</a:t>
            </a:r>
            <a:r>
              <a:rPr lang="en-US" sz="2000" b="1" dirty="0">
                <a:solidFill>
                  <a:srgbClr val="FF0000"/>
                </a:solidFill>
              </a:rPr>
              <a:t> </a:t>
            </a:r>
            <a:r>
              <a:rPr lang="en-US" sz="2000" b="1" dirty="0">
                <a:solidFill>
                  <a:schemeClr val="tx1"/>
                </a:solidFill>
              </a:rPr>
              <a:t>6</a:t>
            </a:r>
          </a:p>
        </p:txBody>
      </p:sp>
    </p:spTree>
    <p:extLst>
      <p:ext uri="{BB962C8B-B14F-4D97-AF65-F5344CB8AC3E}">
        <p14:creationId xmlns:p14="http://schemas.microsoft.com/office/powerpoint/2010/main" val="3232260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3175" cmpd="sng">
                  <a:solidFill>
                    <a:srgbClr val="FF0000"/>
                  </a:solidFill>
                </a:ln>
                <a:solidFill>
                  <a:srgbClr val="FF0000"/>
                </a:solidFill>
              </a:rPr>
              <a:t>Monthly Safety Insp. Forms</a:t>
            </a:r>
            <a:br>
              <a:rPr lang="en-US" b="1" dirty="0">
                <a:ln w="3175" cmpd="sng">
                  <a:solidFill>
                    <a:srgbClr val="FF0000"/>
                  </a:solidFill>
                </a:ln>
                <a:solidFill>
                  <a:srgbClr val="FF0000"/>
                </a:solidFill>
              </a:rPr>
            </a:br>
            <a:endParaRPr lang="en-US" sz="2400" dirty="0">
              <a:solidFill>
                <a:schemeClr val="tx1"/>
              </a:solidFill>
            </a:endParaRPr>
          </a:p>
        </p:txBody>
      </p:sp>
    </p:spTree>
    <p:extLst>
      <p:ext uri="{BB962C8B-B14F-4D97-AF65-F5344CB8AC3E}">
        <p14:creationId xmlns:p14="http://schemas.microsoft.com/office/powerpoint/2010/main" val="3983705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C06BD9-D311-41D4-AD0D-9BC607C72739}"/>
              </a:ext>
            </a:extLst>
          </p:cNvPr>
          <p:cNvSpPr txBox="1">
            <a:spLocks/>
          </p:cNvSpPr>
          <p:nvPr/>
        </p:nvSpPr>
        <p:spPr>
          <a:xfrm>
            <a:off x="374461" y="229911"/>
            <a:ext cx="1126549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Emergency Lighting Inspections</a:t>
            </a:r>
          </a:p>
          <a:p>
            <a:endParaRPr lang="en-US" b="1" dirty="0">
              <a:solidFill>
                <a:srgbClr val="FF0000"/>
              </a:solidFill>
            </a:endParaRPr>
          </a:p>
        </p:txBody>
      </p:sp>
      <p:pic>
        <p:nvPicPr>
          <p:cNvPr id="3" name="Picture 2">
            <a:extLst>
              <a:ext uri="{FF2B5EF4-FFF2-40B4-BE49-F238E27FC236}">
                <a16:creationId xmlns:a16="http://schemas.microsoft.com/office/drawing/2014/main" id="{DF3EA1A6-000F-4697-8C94-FE2E35873975}"/>
              </a:ext>
            </a:extLst>
          </p:cNvPr>
          <p:cNvPicPr>
            <a:picLocks noChangeAspect="1"/>
          </p:cNvPicPr>
          <p:nvPr/>
        </p:nvPicPr>
        <p:blipFill>
          <a:blip r:embed="rId2"/>
          <a:stretch>
            <a:fillRect/>
          </a:stretch>
        </p:blipFill>
        <p:spPr>
          <a:xfrm>
            <a:off x="1775947" y="940279"/>
            <a:ext cx="8566900" cy="5810519"/>
          </a:xfrm>
          <a:prstGeom prst="rect">
            <a:avLst/>
          </a:prstGeom>
        </p:spPr>
      </p:pic>
    </p:spTree>
    <p:extLst>
      <p:ext uri="{BB962C8B-B14F-4D97-AF65-F5344CB8AC3E}">
        <p14:creationId xmlns:p14="http://schemas.microsoft.com/office/powerpoint/2010/main" val="2789943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C06BD9-D311-41D4-AD0D-9BC607C72739}"/>
              </a:ext>
            </a:extLst>
          </p:cNvPr>
          <p:cNvSpPr txBox="1">
            <a:spLocks/>
          </p:cNvSpPr>
          <p:nvPr/>
        </p:nvSpPr>
        <p:spPr>
          <a:xfrm>
            <a:off x="374461" y="229911"/>
            <a:ext cx="1126549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Fire Extinguisher Inspections</a:t>
            </a:r>
          </a:p>
          <a:p>
            <a:endParaRPr lang="en-US" b="1" dirty="0">
              <a:solidFill>
                <a:srgbClr val="FF0000"/>
              </a:solidFill>
            </a:endParaRPr>
          </a:p>
        </p:txBody>
      </p:sp>
      <p:pic>
        <p:nvPicPr>
          <p:cNvPr id="2" name="Picture 1">
            <a:extLst>
              <a:ext uri="{FF2B5EF4-FFF2-40B4-BE49-F238E27FC236}">
                <a16:creationId xmlns:a16="http://schemas.microsoft.com/office/drawing/2014/main" id="{C0791B53-AECD-4C58-8BEE-CDC0C08FC4F2}"/>
              </a:ext>
            </a:extLst>
          </p:cNvPr>
          <p:cNvPicPr>
            <a:picLocks noChangeAspect="1"/>
          </p:cNvPicPr>
          <p:nvPr/>
        </p:nvPicPr>
        <p:blipFill>
          <a:blip r:embed="rId2"/>
          <a:stretch>
            <a:fillRect/>
          </a:stretch>
        </p:blipFill>
        <p:spPr>
          <a:xfrm>
            <a:off x="1295828" y="948907"/>
            <a:ext cx="9310258" cy="5772186"/>
          </a:xfrm>
          <a:prstGeom prst="rect">
            <a:avLst/>
          </a:prstGeom>
        </p:spPr>
      </p:pic>
    </p:spTree>
    <p:extLst>
      <p:ext uri="{BB962C8B-B14F-4D97-AF65-F5344CB8AC3E}">
        <p14:creationId xmlns:p14="http://schemas.microsoft.com/office/powerpoint/2010/main" val="316389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C06BD9-D311-41D4-AD0D-9BC607C72739}"/>
              </a:ext>
            </a:extLst>
          </p:cNvPr>
          <p:cNvSpPr txBox="1">
            <a:spLocks/>
          </p:cNvSpPr>
          <p:nvPr/>
        </p:nvSpPr>
        <p:spPr>
          <a:xfrm>
            <a:off x="374461" y="229911"/>
            <a:ext cx="1126549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rPr>
              <a:t>Ladder Inspections</a:t>
            </a:r>
          </a:p>
          <a:p>
            <a:endParaRPr lang="en-US" b="1" dirty="0">
              <a:solidFill>
                <a:srgbClr val="FF0000"/>
              </a:solidFill>
            </a:endParaRPr>
          </a:p>
        </p:txBody>
      </p:sp>
      <p:pic>
        <p:nvPicPr>
          <p:cNvPr id="2" name="Picture 1">
            <a:extLst>
              <a:ext uri="{FF2B5EF4-FFF2-40B4-BE49-F238E27FC236}">
                <a16:creationId xmlns:a16="http://schemas.microsoft.com/office/drawing/2014/main" id="{4B0B371B-42C1-4A51-9A02-8E7690376398}"/>
              </a:ext>
            </a:extLst>
          </p:cNvPr>
          <p:cNvPicPr>
            <a:picLocks noChangeAspect="1"/>
          </p:cNvPicPr>
          <p:nvPr/>
        </p:nvPicPr>
        <p:blipFill>
          <a:blip r:embed="rId2"/>
          <a:stretch>
            <a:fillRect/>
          </a:stretch>
        </p:blipFill>
        <p:spPr>
          <a:xfrm>
            <a:off x="1233577" y="907469"/>
            <a:ext cx="9302151" cy="5853458"/>
          </a:xfrm>
          <a:prstGeom prst="rect">
            <a:avLst/>
          </a:prstGeom>
        </p:spPr>
      </p:pic>
    </p:spTree>
    <p:extLst>
      <p:ext uri="{BB962C8B-B14F-4D97-AF65-F5344CB8AC3E}">
        <p14:creationId xmlns:p14="http://schemas.microsoft.com/office/powerpoint/2010/main" val="3462988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3175" cmpd="sng">
                  <a:solidFill>
                    <a:srgbClr val="FF0000"/>
                  </a:solidFill>
                </a:ln>
                <a:solidFill>
                  <a:srgbClr val="FF0000"/>
                </a:solidFill>
              </a:rPr>
              <a:t>Safety Topic – Fire Prevention</a:t>
            </a:r>
            <a:br>
              <a:rPr lang="en-US" b="1" dirty="0">
                <a:ln w="3175" cmpd="sng">
                  <a:solidFill>
                    <a:srgbClr val="FF0000"/>
                  </a:solidFill>
                </a:ln>
                <a:solidFill>
                  <a:srgbClr val="FF0000"/>
                </a:solidFill>
              </a:rPr>
            </a:br>
            <a:r>
              <a:rPr lang="en-US" b="1" dirty="0">
                <a:ln w="3175" cmpd="sng">
                  <a:solidFill>
                    <a:srgbClr val="FF0000"/>
                  </a:solidFill>
                </a:ln>
                <a:solidFill>
                  <a:srgbClr val="00B0F0"/>
                </a:solidFill>
              </a:rPr>
              <a:t>(Fire prevention Month)</a:t>
            </a:r>
            <a:br>
              <a:rPr lang="en-US" b="1" dirty="0">
                <a:ln w="3175" cmpd="sng">
                  <a:solidFill>
                    <a:srgbClr val="FF0000"/>
                  </a:solidFill>
                </a:ln>
                <a:solidFill>
                  <a:srgbClr val="00B0F0"/>
                </a:solidFill>
              </a:rPr>
            </a:br>
            <a:endParaRPr lang="en-US" sz="2400" dirty="0">
              <a:solidFill>
                <a:srgbClr val="00B0F0"/>
              </a:solidFill>
            </a:endParaRPr>
          </a:p>
        </p:txBody>
      </p:sp>
    </p:spTree>
    <p:extLst>
      <p:ext uri="{BB962C8B-B14F-4D97-AF65-F5344CB8AC3E}">
        <p14:creationId xmlns:p14="http://schemas.microsoft.com/office/powerpoint/2010/main" val="3403106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2704" y="159286"/>
            <a:ext cx="10781097"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October is Fire Prevention Month</a:t>
            </a:r>
          </a:p>
          <a:p>
            <a:endParaRPr lang="en-US" b="1" dirty="0">
              <a:solidFill>
                <a:srgbClr val="FF0000"/>
              </a:solidFill>
            </a:endParaRPr>
          </a:p>
        </p:txBody>
      </p:sp>
      <p:sp>
        <p:nvSpPr>
          <p:cNvPr id="5" name="Content Placeholder 2"/>
          <p:cNvSpPr>
            <a:spLocks noGrp="1"/>
          </p:cNvSpPr>
          <p:nvPr>
            <p:ph idx="1"/>
          </p:nvPr>
        </p:nvSpPr>
        <p:spPr>
          <a:xfrm>
            <a:off x="342704" y="1104509"/>
            <a:ext cx="11729053" cy="3915726"/>
          </a:xfrm>
        </p:spPr>
        <p:txBody>
          <a:bodyPr>
            <a:normAutofit/>
          </a:bodyPr>
          <a:lstStyle/>
          <a:p>
            <a:r>
              <a:rPr lang="en-US" sz="2000" b="1" dirty="0">
                <a:effectLst/>
              </a:rPr>
              <a:t>3 of every 5 </a:t>
            </a:r>
            <a:r>
              <a:rPr lang="en-US" sz="2000" dirty="0">
                <a:effectLst/>
              </a:rPr>
              <a:t>home fire deaths resulted from fires in homes with a none working smoke alarms.</a:t>
            </a:r>
          </a:p>
          <a:p>
            <a:r>
              <a:rPr lang="en-US" sz="2000" dirty="0">
                <a:effectLst/>
              </a:rPr>
              <a:t>Less than </a:t>
            </a:r>
            <a:r>
              <a:rPr lang="en-US" sz="2000" b="1" dirty="0">
                <a:effectLst/>
              </a:rPr>
              <a:t>50% </a:t>
            </a:r>
            <a:r>
              <a:rPr lang="en-US" sz="2000" dirty="0">
                <a:effectLst/>
              </a:rPr>
              <a:t>of homeowners have an escape plan.</a:t>
            </a:r>
          </a:p>
          <a:p>
            <a:r>
              <a:rPr lang="en-US" sz="2000" dirty="0">
                <a:effectLst/>
              </a:rPr>
              <a:t>Carbon monoxide (CO) is the </a:t>
            </a:r>
            <a:r>
              <a:rPr lang="en-US" sz="2000" b="1" dirty="0">
                <a:effectLst/>
              </a:rPr>
              <a:t>#1</a:t>
            </a:r>
            <a:r>
              <a:rPr lang="en-US" sz="2000" dirty="0">
                <a:effectLst/>
              </a:rPr>
              <a:t> cause of accidental death.</a:t>
            </a:r>
          </a:p>
          <a:p>
            <a:r>
              <a:rPr lang="en-US" sz="2000" b="1" dirty="0">
                <a:effectLst/>
              </a:rPr>
              <a:t>60%</a:t>
            </a:r>
            <a:r>
              <a:rPr lang="en-US" sz="2000" dirty="0">
                <a:effectLst/>
              </a:rPr>
              <a:t> of consumers do not test their smoke and CO alarms monthly.</a:t>
            </a:r>
          </a:p>
          <a:p>
            <a:r>
              <a:rPr lang="en-US" sz="2000" dirty="0">
                <a:effectLst/>
              </a:rPr>
              <a:t>Only </a:t>
            </a:r>
            <a:r>
              <a:rPr lang="en-US" sz="2000" b="1" dirty="0">
                <a:effectLst/>
              </a:rPr>
              <a:t>47% </a:t>
            </a:r>
            <a:r>
              <a:rPr lang="en-US" sz="2000" dirty="0">
                <a:effectLst/>
              </a:rPr>
              <a:t>of people report having CO alarms in their home.</a:t>
            </a:r>
          </a:p>
          <a:p>
            <a:r>
              <a:rPr lang="en-US" sz="2000" dirty="0">
                <a:effectLst/>
              </a:rPr>
              <a:t>Just </a:t>
            </a:r>
            <a:r>
              <a:rPr lang="en-US" sz="2000" b="1" dirty="0">
                <a:effectLst/>
              </a:rPr>
              <a:t>43% </a:t>
            </a:r>
            <a:r>
              <a:rPr lang="en-US" sz="2000" dirty="0">
                <a:effectLst/>
              </a:rPr>
              <a:t>of homeowners have an escape plan.</a:t>
            </a:r>
          </a:p>
          <a:p>
            <a:pPr marL="0" indent="0">
              <a:buNone/>
            </a:pPr>
            <a:endParaRPr lang="en-US" sz="2000" dirty="0">
              <a:solidFill>
                <a:srgbClr val="FFFF00"/>
              </a:solidFill>
              <a:effectLst/>
            </a:endParaRPr>
          </a:p>
          <a:p>
            <a:pPr marL="0" indent="0">
              <a:buNone/>
            </a:pPr>
            <a:endParaRPr lang="en-US" sz="2000" dirty="0">
              <a:solidFill>
                <a:srgbClr val="FFFF00"/>
              </a:solidFill>
            </a:endParaRPr>
          </a:p>
        </p:txBody>
      </p:sp>
      <p:sp>
        <p:nvSpPr>
          <p:cNvPr id="2" name="Rectangle 1">
            <a:extLst>
              <a:ext uri="{FF2B5EF4-FFF2-40B4-BE49-F238E27FC236}">
                <a16:creationId xmlns:a16="http://schemas.microsoft.com/office/drawing/2014/main" id="{79B34F34-F5C4-49D0-A890-863FE40F68E7}"/>
              </a:ext>
            </a:extLst>
          </p:cNvPr>
          <p:cNvSpPr/>
          <p:nvPr/>
        </p:nvSpPr>
        <p:spPr>
          <a:xfrm>
            <a:off x="1664354" y="5087868"/>
            <a:ext cx="6096000" cy="369332"/>
          </a:xfrm>
          <a:prstGeom prst="rect">
            <a:avLst/>
          </a:prstGeom>
        </p:spPr>
        <p:txBody>
          <a:bodyPr>
            <a:spAutoFit/>
          </a:bodyPr>
          <a:lstStyle/>
          <a:p>
            <a:r>
              <a:rPr lang="en-US" dirty="0"/>
              <a:t>Study the picture. Can you identify what's wrong? </a:t>
            </a:r>
          </a:p>
        </p:txBody>
      </p:sp>
      <p:pic>
        <p:nvPicPr>
          <p:cNvPr id="6" name="Picture 5">
            <a:extLst>
              <a:ext uri="{FF2B5EF4-FFF2-40B4-BE49-F238E27FC236}">
                <a16:creationId xmlns:a16="http://schemas.microsoft.com/office/drawing/2014/main" id="{4F8F7EA6-D559-45F0-95EF-DF99AB9070FE}"/>
              </a:ext>
            </a:extLst>
          </p:cNvPr>
          <p:cNvPicPr>
            <a:picLocks noChangeAspect="1"/>
          </p:cNvPicPr>
          <p:nvPr/>
        </p:nvPicPr>
        <p:blipFill>
          <a:blip r:embed="rId2"/>
          <a:stretch>
            <a:fillRect/>
          </a:stretch>
        </p:blipFill>
        <p:spPr>
          <a:xfrm>
            <a:off x="7632047" y="3449250"/>
            <a:ext cx="4369649" cy="3277236"/>
          </a:xfrm>
          <a:prstGeom prst="rect">
            <a:avLst/>
          </a:prstGeom>
        </p:spPr>
      </p:pic>
    </p:spTree>
    <p:extLst>
      <p:ext uri="{BB962C8B-B14F-4D97-AF65-F5344CB8AC3E}">
        <p14:creationId xmlns:p14="http://schemas.microsoft.com/office/powerpoint/2010/main" val="89366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6A6809-4225-42AC-B927-48D14BACA728}"/>
              </a:ext>
            </a:extLst>
          </p:cNvPr>
          <p:cNvSpPr/>
          <p:nvPr/>
        </p:nvSpPr>
        <p:spPr>
          <a:xfrm>
            <a:off x="585120" y="526301"/>
            <a:ext cx="5510880" cy="584775"/>
          </a:xfrm>
          <a:prstGeom prst="rect">
            <a:avLst/>
          </a:prstGeom>
        </p:spPr>
        <p:txBody>
          <a:bodyPr wrap="square">
            <a:spAutoFit/>
          </a:bodyPr>
          <a:lstStyle/>
          <a:p>
            <a:r>
              <a:rPr lang="en-US" sz="3200" b="1">
                <a:solidFill>
                  <a:srgbClr val="FF0000"/>
                </a:solidFill>
              </a:rPr>
              <a:t>August </a:t>
            </a:r>
            <a:r>
              <a:rPr lang="en-US" sz="3200" b="1" dirty="0">
                <a:solidFill>
                  <a:srgbClr val="FF0000"/>
                </a:solidFill>
              </a:rPr>
              <a:t>2019 Review:</a:t>
            </a:r>
          </a:p>
        </p:txBody>
      </p:sp>
      <p:sp>
        <p:nvSpPr>
          <p:cNvPr id="3" name="Rectangle 2">
            <a:extLst>
              <a:ext uri="{FF2B5EF4-FFF2-40B4-BE49-F238E27FC236}">
                <a16:creationId xmlns:a16="http://schemas.microsoft.com/office/drawing/2014/main" id="{CCD34E54-6C58-4F62-A1EE-646B7B349BD8}"/>
              </a:ext>
            </a:extLst>
          </p:cNvPr>
          <p:cNvSpPr/>
          <p:nvPr/>
        </p:nvSpPr>
        <p:spPr>
          <a:xfrm>
            <a:off x="713622" y="2002762"/>
            <a:ext cx="8260049" cy="1015663"/>
          </a:xfrm>
          <a:prstGeom prst="rect">
            <a:avLst/>
          </a:prstGeom>
        </p:spPr>
        <p:txBody>
          <a:bodyPr wrap="square">
            <a:spAutoFit/>
          </a:bodyPr>
          <a:lstStyle/>
          <a:p>
            <a:pPr marL="285750" indent="-285750">
              <a:buFont typeface="Arial" panose="020B0604020202020204" pitchFamily="34" charset="0"/>
              <a:buChar char="•"/>
            </a:pPr>
            <a:r>
              <a:rPr lang="en-US" sz="2000" dirty="0"/>
              <a:t>Safety Topic – School Zone Safety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No open safety concerns or suggestions for improvements</a:t>
            </a:r>
          </a:p>
        </p:txBody>
      </p:sp>
    </p:spTree>
    <p:extLst>
      <p:ext uri="{BB962C8B-B14F-4D97-AF65-F5344CB8AC3E}">
        <p14:creationId xmlns:p14="http://schemas.microsoft.com/office/powerpoint/2010/main" val="2787456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DE7AE6-FF14-4BD7-84ED-DC09D7023C45}"/>
              </a:ext>
            </a:extLst>
          </p:cNvPr>
          <p:cNvPicPr>
            <a:picLocks noChangeAspect="1"/>
          </p:cNvPicPr>
          <p:nvPr/>
        </p:nvPicPr>
        <p:blipFill>
          <a:blip r:embed="rId2"/>
          <a:stretch>
            <a:fillRect/>
          </a:stretch>
        </p:blipFill>
        <p:spPr>
          <a:xfrm>
            <a:off x="903201" y="1750058"/>
            <a:ext cx="10385598" cy="4929749"/>
          </a:xfrm>
          <a:prstGeom prst="rect">
            <a:avLst/>
          </a:prstGeom>
        </p:spPr>
      </p:pic>
      <p:sp>
        <p:nvSpPr>
          <p:cNvPr id="5" name="Content Placeholder 2">
            <a:extLst>
              <a:ext uri="{FF2B5EF4-FFF2-40B4-BE49-F238E27FC236}">
                <a16:creationId xmlns:a16="http://schemas.microsoft.com/office/drawing/2014/main" id="{EEA1DA94-5B27-47C7-8F78-2BF8B57AB2FE}"/>
              </a:ext>
            </a:extLst>
          </p:cNvPr>
          <p:cNvSpPr>
            <a:spLocks noGrp="1"/>
          </p:cNvSpPr>
          <p:nvPr>
            <p:ph idx="1"/>
          </p:nvPr>
        </p:nvSpPr>
        <p:spPr>
          <a:xfrm>
            <a:off x="1183624" y="267840"/>
            <a:ext cx="9596230" cy="1607838"/>
          </a:xfrm>
        </p:spPr>
        <p:txBody>
          <a:bodyPr>
            <a:normAutofit/>
          </a:bodyPr>
          <a:lstStyle/>
          <a:p>
            <a:pPr marL="0" indent="0">
              <a:buNone/>
            </a:pPr>
            <a:r>
              <a:rPr lang="en-US" sz="2000" dirty="0">
                <a:solidFill>
                  <a:srgbClr val="00FFFF"/>
                </a:solidFill>
                <a:effectLst/>
              </a:rPr>
              <a:t>Did you know there are </a:t>
            </a:r>
            <a:r>
              <a:rPr lang="en-US" sz="2000" b="1" dirty="0">
                <a:solidFill>
                  <a:srgbClr val="00FFFF"/>
                </a:solidFill>
                <a:effectLst/>
              </a:rPr>
              <a:t>more than one million </a:t>
            </a:r>
            <a:r>
              <a:rPr lang="en-US" sz="2000" dirty="0">
                <a:solidFill>
                  <a:srgbClr val="00FFFF"/>
                </a:solidFill>
                <a:effectLst/>
              </a:rPr>
              <a:t>fires reported in the US every year?</a:t>
            </a:r>
          </a:p>
        </p:txBody>
      </p:sp>
    </p:spTree>
    <p:extLst>
      <p:ext uri="{BB962C8B-B14F-4D97-AF65-F5344CB8AC3E}">
        <p14:creationId xmlns:p14="http://schemas.microsoft.com/office/powerpoint/2010/main" val="4191009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2704" y="159286"/>
            <a:ext cx="10781097"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October is Fire Prevention Month</a:t>
            </a:r>
          </a:p>
          <a:p>
            <a:endParaRPr lang="en-US" b="1" dirty="0">
              <a:solidFill>
                <a:srgbClr val="FF0000"/>
              </a:solidFill>
            </a:endParaRPr>
          </a:p>
        </p:txBody>
      </p:sp>
      <p:sp>
        <p:nvSpPr>
          <p:cNvPr id="5" name="Content Placeholder 2"/>
          <p:cNvSpPr>
            <a:spLocks noGrp="1"/>
          </p:cNvSpPr>
          <p:nvPr>
            <p:ph idx="1"/>
          </p:nvPr>
        </p:nvSpPr>
        <p:spPr>
          <a:xfrm>
            <a:off x="342704" y="1104509"/>
            <a:ext cx="11729053" cy="3915726"/>
          </a:xfrm>
        </p:spPr>
        <p:txBody>
          <a:bodyPr>
            <a:normAutofit/>
          </a:bodyPr>
          <a:lstStyle/>
          <a:p>
            <a:r>
              <a:rPr lang="en-US" sz="2000" b="1" dirty="0">
                <a:effectLst/>
              </a:rPr>
              <a:t>Be Prepared</a:t>
            </a:r>
          </a:p>
          <a:p>
            <a:r>
              <a:rPr lang="en-US" sz="2000" b="1" dirty="0">
                <a:effectLst/>
              </a:rPr>
              <a:t>Eliminate Hazards</a:t>
            </a:r>
          </a:p>
          <a:p>
            <a:r>
              <a:rPr lang="en-US" sz="2000" b="1" dirty="0">
                <a:effectLst/>
              </a:rPr>
              <a:t>Report Promptly</a:t>
            </a:r>
          </a:p>
          <a:p>
            <a:r>
              <a:rPr lang="en-US" sz="2000" b="1" dirty="0">
                <a:effectLst/>
              </a:rPr>
              <a:t>Evacuate Safely</a:t>
            </a:r>
          </a:p>
          <a:p>
            <a:r>
              <a:rPr lang="en-US" sz="2000" b="1" dirty="0">
                <a:effectLst/>
              </a:rPr>
              <a:t>Everyday General Emergency Safety</a:t>
            </a:r>
            <a:endParaRPr lang="en-US" sz="2000" dirty="0">
              <a:effectLst/>
            </a:endParaRPr>
          </a:p>
          <a:p>
            <a:pPr marL="0" indent="0">
              <a:buNone/>
            </a:pPr>
            <a:endParaRPr lang="en-US" sz="2000" dirty="0">
              <a:solidFill>
                <a:srgbClr val="FFFF00"/>
              </a:solidFill>
              <a:effectLst/>
            </a:endParaRPr>
          </a:p>
          <a:p>
            <a:pPr marL="0" indent="0">
              <a:buNone/>
            </a:pPr>
            <a:endParaRPr lang="en-US" sz="2000" dirty="0">
              <a:solidFill>
                <a:srgbClr val="FFFF00"/>
              </a:solidFill>
            </a:endParaRPr>
          </a:p>
        </p:txBody>
      </p:sp>
      <p:sp>
        <p:nvSpPr>
          <p:cNvPr id="2" name="Rectangle 1">
            <a:extLst>
              <a:ext uri="{FF2B5EF4-FFF2-40B4-BE49-F238E27FC236}">
                <a16:creationId xmlns:a16="http://schemas.microsoft.com/office/drawing/2014/main" id="{1EBA4ED7-EE66-496F-ADA6-672508A1F60C}"/>
              </a:ext>
            </a:extLst>
          </p:cNvPr>
          <p:cNvSpPr/>
          <p:nvPr/>
        </p:nvSpPr>
        <p:spPr>
          <a:xfrm>
            <a:off x="5399336" y="969258"/>
            <a:ext cx="6096000" cy="646331"/>
          </a:xfrm>
          <a:prstGeom prst="rect">
            <a:avLst/>
          </a:prstGeom>
        </p:spPr>
        <p:txBody>
          <a:bodyPr>
            <a:spAutoFit/>
          </a:bodyPr>
          <a:lstStyle/>
          <a:p>
            <a:r>
              <a:rPr lang="en-US" dirty="0"/>
              <a:t>Study the picture below. Can you identify what's wrong? </a:t>
            </a:r>
          </a:p>
        </p:txBody>
      </p:sp>
      <p:pic>
        <p:nvPicPr>
          <p:cNvPr id="6" name="Picture 5" descr="A picture containing indoor, small, table, sitting&#10;&#10;Description automatically generated">
            <a:extLst>
              <a:ext uri="{FF2B5EF4-FFF2-40B4-BE49-F238E27FC236}">
                <a16:creationId xmlns:a16="http://schemas.microsoft.com/office/drawing/2014/main" id="{D3025CF4-4223-4178-82B8-3C759A76DA45}"/>
              </a:ext>
            </a:extLst>
          </p:cNvPr>
          <p:cNvPicPr>
            <a:picLocks noChangeAspect="1"/>
          </p:cNvPicPr>
          <p:nvPr/>
        </p:nvPicPr>
        <p:blipFill>
          <a:blip r:embed="rId2"/>
          <a:stretch>
            <a:fillRect/>
          </a:stretch>
        </p:blipFill>
        <p:spPr>
          <a:xfrm>
            <a:off x="6542336" y="1615589"/>
            <a:ext cx="3810000" cy="5076825"/>
          </a:xfrm>
          <a:prstGeom prst="rect">
            <a:avLst/>
          </a:prstGeom>
        </p:spPr>
      </p:pic>
    </p:spTree>
    <p:extLst>
      <p:ext uri="{BB962C8B-B14F-4D97-AF65-F5344CB8AC3E}">
        <p14:creationId xmlns:p14="http://schemas.microsoft.com/office/powerpoint/2010/main" val="1070240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10" y="729574"/>
            <a:ext cx="11554691" cy="5747279"/>
          </a:xfrm>
        </p:spPr>
        <p:txBody>
          <a:bodyPr>
            <a:normAutofit/>
          </a:bodyPr>
          <a:lstStyle/>
          <a:p>
            <a:pPr marL="0" indent="0" algn="ctr">
              <a:buNone/>
            </a:pPr>
            <a:r>
              <a:rPr lang="en-US" sz="4800" b="1" dirty="0">
                <a:solidFill>
                  <a:srgbClr val="FFFF00"/>
                </a:solidFill>
                <a:effectLst/>
              </a:rPr>
              <a:t>What is your safety commitment for work &amp; home???</a:t>
            </a:r>
          </a:p>
          <a:p>
            <a:pPr marL="0" indent="0" algn="ctr">
              <a:buNone/>
            </a:pPr>
            <a:endParaRPr lang="en-US" sz="4800" b="1" dirty="0">
              <a:solidFill>
                <a:srgbClr val="FFFF00"/>
              </a:solidFill>
              <a:effectLst/>
            </a:endParaRPr>
          </a:p>
          <a:p>
            <a:pPr marL="0" indent="0">
              <a:buNone/>
            </a:pPr>
            <a:r>
              <a:rPr lang="en-US" b="1" dirty="0">
                <a:effectLst/>
              </a:rPr>
              <a:t>Whether you’re an employee or a manager, you all have the same goal – you don’t want anyone to get hurt on the job or at home.</a:t>
            </a:r>
          </a:p>
          <a:p>
            <a:pPr marL="0" indent="0">
              <a:buNone/>
            </a:pPr>
            <a:endParaRPr lang="en-US" b="1" dirty="0">
              <a:effectLst/>
            </a:endParaRPr>
          </a:p>
          <a:p>
            <a:pPr marL="0" indent="0">
              <a:buNone/>
            </a:pPr>
            <a:r>
              <a:rPr lang="en-US" b="1" dirty="0">
                <a:effectLst/>
              </a:rPr>
              <a:t>There’s something each of us can do to make sure we all go home as whole as when we started the day.  One step at a time, we can make our workplaces and homes safer.</a:t>
            </a:r>
          </a:p>
          <a:p>
            <a:endParaRPr lang="en-US" dirty="0">
              <a:solidFill>
                <a:srgbClr val="FFFF00"/>
              </a:solidFill>
            </a:endParaRPr>
          </a:p>
        </p:txBody>
      </p:sp>
    </p:spTree>
    <p:extLst>
      <p:ext uri="{BB962C8B-B14F-4D97-AF65-F5344CB8AC3E}">
        <p14:creationId xmlns:p14="http://schemas.microsoft.com/office/powerpoint/2010/main" val="966649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82102"/>
            <a:ext cx="9905998" cy="1374302"/>
          </a:xfrm>
        </p:spPr>
        <p:txBody>
          <a:bodyPr/>
          <a:lstStyle/>
          <a:p>
            <a:r>
              <a:rPr lang="en-US" b="1" dirty="0">
                <a:solidFill>
                  <a:srgbClr val="FFFF00"/>
                </a:solidFill>
                <a:effectLst/>
              </a:rPr>
              <a:t>Personal Safety - Safety matters Because:</a:t>
            </a:r>
            <a:endParaRPr lang="en-US" dirty="0"/>
          </a:p>
        </p:txBody>
      </p:sp>
      <p:sp>
        <p:nvSpPr>
          <p:cNvPr id="4" name="Content Placeholder 3"/>
          <p:cNvSpPr>
            <a:spLocks noGrp="1"/>
          </p:cNvSpPr>
          <p:nvPr>
            <p:ph sz="half" idx="2"/>
          </p:nvPr>
        </p:nvSpPr>
        <p:spPr>
          <a:xfrm>
            <a:off x="7444935" y="2108567"/>
            <a:ext cx="3246511" cy="3124200"/>
          </a:xfrm>
        </p:spPr>
        <p:txBody>
          <a:bodyPr>
            <a:normAutofit/>
          </a:bodyPr>
          <a:lstStyle/>
          <a:p>
            <a:pPr marL="0" indent="0">
              <a:buNone/>
            </a:pPr>
            <a:r>
              <a:rPr lang="en-US" sz="2400" dirty="0">
                <a:solidFill>
                  <a:srgbClr val="00B0F0"/>
                </a:solidFill>
              </a:rPr>
              <a:t>FAMILY.</a:t>
            </a:r>
          </a:p>
          <a:p>
            <a:pPr marL="0" indent="0">
              <a:buNone/>
            </a:pPr>
            <a:endParaRPr lang="en-US" sz="2400" dirty="0">
              <a:solidFill>
                <a:srgbClr val="00B0F0"/>
              </a:solidFill>
            </a:endParaRPr>
          </a:p>
          <a:p>
            <a:pPr marL="0" indent="0">
              <a:buNone/>
            </a:pPr>
            <a:r>
              <a:rPr lang="en-US" sz="2400" dirty="0">
                <a:solidFill>
                  <a:srgbClr val="00B0F0"/>
                </a:solidFill>
              </a:rPr>
              <a:t>Les Meadows, FM 727</a:t>
            </a:r>
          </a:p>
        </p:txBody>
      </p:sp>
      <p:pic>
        <p:nvPicPr>
          <p:cNvPr id="6146" name="Picture 2" descr="\\fileserverv\Shared\Safety\Compliance Coordinator &amp; Trainer\FuelMarts\Monthly Safety Committee Meeting\2018\Aug\Les Meadows, FM 727, 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756" y="1702340"/>
            <a:ext cx="5953329" cy="446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918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74" y="916233"/>
            <a:ext cx="11554691" cy="4139861"/>
          </a:xfrm>
        </p:spPr>
        <p:txBody>
          <a:bodyPr>
            <a:normAutofit/>
          </a:bodyPr>
          <a:lstStyle/>
          <a:p>
            <a:pPr marL="0" indent="0">
              <a:buNone/>
            </a:pPr>
            <a:endParaRPr lang="en-US" dirty="0"/>
          </a:p>
          <a:p>
            <a:pPr lvl="1"/>
            <a:r>
              <a:rPr lang="en-US" sz="2000" dirty="0"/>
              <a:t>Want to Add </a:t>
            </a:r>
            <a:r>
              <a:rPr lang="en-US" sz="4400" dirty="0">
                <a:solidFill>
                  <a:srgbClr val="00CC00"/>
                </a:solidFill>
              </a:rPr>
              <a:t>500 points </a:t>
            </a:r>
            <a:r>
              <a:rPr lang="en-US" sz="2000" dirty="0"/>
              <a:t>to your card</a:t>
            </a:r>
          </a:p>
          <a:p>
            <a:pPr lvl="1"/>
            <a:endParaRPr lang="en-US" sz="2000" dirty="0"/>
          </a:p>
          <a:p>
            <a:pPr marL="0" indent="0">
              <a:buNone/>
            </a:pPr>
            <a:endParaRPr lang="en-US" dirty="0">
              <a:solidFill>
                <a:srgbClr val="FFFF00"/>
              </a:solidFill>
            </a:endParaRPr>
          </a:p>
        </p:txBody>
      </p:sp>
      <p:sp>
        <p:nvSpPr>
          <p:cNvPr id="7" name="Title 1"/>
          <p:cNvSpPr txBox="1">
            <a:spLocks/>
          </p:cNvSpPr>
          <p:nvPr/>
        </p:nvSpPr>
        <p:spPr>
          <a:xfrm>
            <a:off x="290945" y="508627"/>
            <a:ext cx="6722919"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FF00"/>
                </a:solidFill>
              </a:rPr>
              <a:t>Making Safety A Family Affair</a:t>
            </a:r>
          </a:p>
          <a:p>
            <a:endParaRPr lang="en-US" b="1" dirty="0">
              <a:solidFill>
                <a:srgbClr val="FF0000"/>
              </a:solidFill>
            </a:endParaRPr>
          </a:p>
        </p:txBody>
      </p:sp>
      <p:pic>
        <p:nvPicPr>
          <p:cNvPr id="6" name="Picture 5" descr="A picture containing drawing&#10;&#10;Description automatically generated">
            <a:extLst>
              <a:ext uri="{FF2B5EF4-FFF2-40B4-BE49-F238E27FC236}">
                <a16:creationId xmlns:a16="http://schemas.microsoft.com/office/drawing/2014/main" id="{D10D8C89-D623-4647-BC6D-78B149271DF1}"/>
              </a:ext>
            </a:extLst>
          </p:cNvPr>
          <p:cNvPicPr>
            <a:picLocks noChangeAspect="1"/>
          </p:cNvPicPr>
          <p:nvPr/>
        </p:nvPicPr>
        <p:blipFill>
          <a:blip r:embed="rId2"/>
          <a:stretch>
            <a:fillRect/>
          </a:stretch>
        </p:blipFill>
        <p:spPr>
          <a:xfrm rot="19767548">
            <a:off x="7865301" y="967222"/>
            <a:ext cx="3561760" cy="2445844"/>
          </a:xfrm>
          <a:prstGeom prst="rect">
            <a:avLst/>
          </a:prstGeom>
        </p:spPr>
      </p:pic>
      <p:pic>
        <p:nvPicPr>
          <p:cNvPr id="9" name="Picture 8" descr="A close up of a logo&#10;&#10;Description automatically generated">
            <a:extLst>
              <a:ext uri="{FF2B5EF4-FFF2-40B4-BE49-F238E27FC236}">
                <a16:creationId xmlns:a16="http://schemas.microsoft.com/office/drawing/2014/main" id="{978BE9B4-B8A5-4478-9376-7A35010456FD}"/>
              </a:ext>
            </a:extLst>
          </p:cNvPr>
          <p:cNvPicPr>
            <a:picLocks noChangeAspect="1"/>
          </p:cNvPicPr>
          <p:nvPr/>
        </p:nvPicPr>
        <p:blipFill>
          <a:blip r:embed="rId3"/>
          <a:stretch>
            <a:fillRect/>
          </a:stretch>
        </p:blipFill>
        <p:spPr>
          <a:xfrm>
            <a:off x="9152965" y="4360498"/>
            <a:ext cx="2548778" cy="226558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6D8B23ED-7E0B-4119-BACB-880AC556BA9E}"/>
              </a:ext>
            </a:extLst>
          </p:cNvPr>
          <p:cNvPicPr>
            <a:picLocks noChangeAspect="1"/>
          </p:cNvPicPr>
          <p:nvPr/>
        </p:nvPicPr>
        <p:blipFill>
          <a:blip r:embed="rId4"/>
          <a:stretch>
            <a:fillRect/>
          </a:stretch>
        </p:blipFill>
        <p:spPr>
          <a:xfrm>
            <a:off x="2725270" y="4579734"/>
            <a:ext cx="1504318" cy="1827107"/>
          </a:xfrm>
          <a:prstGeom prst="rect">
            <a:avLst/>
          </a:prstGeom>
        </p:spPr>
      </p:pic>
    </p:spTree>
    <p:extLst>
      <p:ext uri="{BB962C8B-B14F-4D97-AF65-F5344CB8AC3E}">
        <p14:creationId xmlns:p14="http://schemas.microsoft.com/office/powerpoint/2010/main" val="3352734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682" y="941293"/>
            <a:ext cx="11554691" cy="1838317"/>
          </a:xfrm>
        </p:spPr>
        <p:txBody>
          <a:bodyPr>
            <a:normAutofit/>
          </a:bodyPr>
          <a:lstStyle/>
          <a:p>
            <a:pPr marL="0" indent="0">
              <a:buNone/>
            </a:pPr>
            <a:endParaRPr lang="en-US" dirty="0"/>
          </a:p>
          <a:p>
            <a:pPr lvl="1"/>
            <a:r>
              <a:rPr lang="en-US" sz="2000" dirty="0"/>
              <a:t>Share a photo that depicts you and your family conducted a home fire drill at your outside meeting location with a sign promoting fire safety at home, fire prevention month, house evacuation map, etc.  </a:t>
            </a:r>
            <a:endParaRPr lang="en-US" dirty="0">
              <a:solidFill>
                <a:srgbClr val="FFFF00"/>
              </a:solidFill>
            </a:endParaRPr>
          </a:p>
        </p:txBody>
      </p:sp>
      <p:sp>
        <p:nvSpPr>
          <p:cNvPr id="7" name="Title 1"/>
          <p:cNvSpPr txBox="1">
            <a:spLocks/>
          </p:cNvSpPr>
          <p:nvPr/>
        </p:nvSpPr>
        <p:spPr>
          <a:xfrm>
            <a:off x="290945" y="508627"/>
            <a:ext cx="6722919"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FF00"/>
                </a:solidFill>
              </a:rPr>
              <a:t>Making Safety A Family Affair</a:t>
            </a:r>
          </a:p>
          <a:p>
            <a:endParaRPr lang="en-US" b="1" dirty="0">
              <a:solidFill>
                <a:srgbClr val="FF0000"/>
              </a:solidFill>
            </a:endParaRPr>
          </a:p>
        </p:txBody>
      </p:sp>
      <p:pic>
        <p:nvPicPr>
          <p:cNvPr id="1026" name="Picture 1" descr="image001">
            <a:extLst>
              <a:ext uri="{FF2B5EF4-FFF2-40B4-BE49-F238E27FC236}">
                <a16:creationId xmlns:a16="http://schemas.microsoft.com/office/drawing/2014/main" id="{27A5E9C3-FCBC-44EE-9966-C22A3C1AD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252" y="2779611"/>
            <a:ext cx="5867119" cy="38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475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A03B77-18B0-4626-8112-6E3D8A80DD43}"/>
              </a:ext>
            </a:extLst>
          </p:cNvPr>
          <p:cNvPicPr>
            <a:picLocks noChangeAspect="1"/>
          </p:cNvPicPr>
          <p:nvPr/>
        </p:nvPicPr>
        <p:blipFill>
          <a:blip r:embed="rId2"/>
          <a:stretch>
            <a:fillRect/>
          </a:stretch>
        </p:blipFill>
        <p:spPr>
          <a:xfrm>
            <a:off x="95250" y="0"/>
            <a:ext cx="12001500" cy="6858000"/>
          </a:xfrm>
          <a:prstGeom prst="rect">
            <a:avLst/>
          </a:prstGeom>
        </p:spPr>
      </p:pic>
    </p:spTree>
    <p:extLst>
      <p:ext uri="{BB962C8B-B14F-4D97-AF65-F5344CB8AC3E}">
        <p14:creationId xmlns:p14="http://schemas.microsoft.com/office/powerpoint/2010/main" val="988348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446" y="56327"/>
            <a:ext cx="8686800" cy="1359551"/>
          </a:xfrm>
        </p:spPr>
        <p:txBody>
          <a:bodyPr>
            <a:normAutofit/>
          </a:bodyPr>
          <a:lstStyle/>
          <a:p>
            <a:pPr algn="ctr"/>
            <a:r>
              <a:rPr lang="en-US" b="1" dirty="0">
                <a:ln w="3175" cmpd="sng">
                  <a:solidFill>
                    <a:srgbClr val="FF0000"/>
                  </a:solidFill>
                </a:ln>
                <a:solidFill>
                  <a:srgbClr val="FF0000"/>
                </a:solidFill>
              </a:rPr>
              <a:t>Open Floor</a:t>
            </a:r>
            <a:br>
              <a:rPr lang="en-US" b="1" dirty="0">
                <a:ln w="3175" cmpd="sng">
                  <a:solidFill>
                    <a:srgbClr val="FF0000"/>
                  </a:solidFill>
                </a:ln>
                <a:solidFill>
                  <a:srgbClr val="FF0000"/>
                </a:solidFill>
              </a:rPr>
            </a:br>
            <a:r>
              <a:rPr lang="en-US" b="1" dirty="0">
                <a:ln w="3175" cmpd="sng">
                  <a:solidFill>
                    <a:srgbClr val="FF0000"/>
                  </a:solidFill>
                </a:ln>
                <a:solidFill>
                  <a:srgbClr val="FF0000"/>
                </a:solidFill>
              </a:rPr>
              <a:t>Safety Questions / Concerns</a:t>
            </a:r>
          </a:p>
        </p:txBody>
      </p:sp>
      <p:sp>
        <p:nvSpPr>
          <p:cNvPr id="7" name="Text Placeholder 2"/>
          <p:cNvSpPr txBox="1">
            <a:spLocks/>
          </p:cNvSpPr>
          <p:nvPr/>
        </p:nvSpPr>
        <p:spPr>
          <a:xfrm>
            <a:off x="1160319" y="3028562"/>
            <a:ext cx="9253248" cy="86040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buClr>
              <a:buSzPct val="100000"/>
              <a:buFont typeface="Arial"/>
              <a:buNone/>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endParaRPr lang="en-US" dirty="0"/>
          </a:p>
        </p:txBody>
      </p:sp>
      <p:sp>
        <p:nvSpPr>
          <p:cNvPr id="4" name="Text Placeholder 2">
            <a:extLst>
              <a:ext uri="{FF2B5EF4-FFF2-40B4-BE49-F238E27FC236}">
                <a16:creationId xmlns:a16="http://schemas.microsoft.com/office/drawing/2014/main" id="{1EAED07D-8692-4A4D-AE90-BFF36AD94136}"/>
              </a:ext>
            </a:extLst>
          </p:cNvPr>
          <p:cNvSpPr>
            <a:spLocks noGrp="1"/>
          </p:cNvSpPr>
          <p:nvPr/>
        </p:nvSpPr>
        <p:spPr>
          <a:xfrm>
            <a:off x="792245" y="6253658"/>
            <a:ext cx="9776332" cy="604342"/>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buClr>
              <a:buSzPct val="100000"/>
              <a:buFont typeface="Arial"/>
              <a:buNone/>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a:solidFill>
                  <a:srgbClr val="00FFFF"/>
                </a:solidFill>
              </a:rPr>
              <a:t>Next Safety Committee Meeting is Wednesday, Nov. 20, 2019 at 2:00 PM Eastern</a:t>
            </a:r>
          </a:p>
          <a:p>
            <a:endParaRPr lang="en-US" dirty="0"/>
          </a:p>
        </p:txBody>
      </p:sp>
      <p:pic>
        <p:nvPicPr>
          <p:cNvPr id="6" name="Picture 5" descr="A picture containing text, map&#10;&#10;Description automatically generated">
            <a:extLst>
              <a:ext uri="{FF2B5EF4-FFF2-40B4-BE49-F238E27FC236}">
                <a16:creationId xmlns:a16="http://schemas.microsoft.com/office/drawing/2014/main" id="{A76ECF97-831C-4744-9108-631DDFFFC212}"/>
              </a:ext>
            </a:extLst>
          </p:cNvPr>
          <p:cNvPicPr>
            <a:picLocks noChangeAspect="1"/>
          </p:cNvPicPr>
          <p:nvPr/>
        </p:nvPicPr>
        <p:blipFill>
          <a:blip r:embed="rId2"/>
          <a:stretch>
            <a:fillRect/>
          </a:stretch>
        </p:blipFill>
        <p:spPr>
          <a:xfrm>
            <a:off x="3628634" y="1415878"/>
            <a:ext cx="4364775" cy="4730584"/>
          </a:xfrm>
          <a:prstGeom prst="rect">
            <a:avLst/>
          </a:prstGeom>
        </p:spPr>
      </p:pic>
    </p:spTree>
    <p:extLst>
      <p:ext uri="{BB962C8B-B14F-4D97-AF65-F5344CB8AC3E}">
        <p14:creationId xmlns:p14="http://schemas.microsoft.com/office/powerpoint/2010/main" val="437466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2705" y="486456"/>
            <a:ext cx="10017699"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solidFill>
                <a:srgbClr val="FF0000"/>
              </a:solidFill>
            </a:endParaRPr>
          </a:p>
          <a:p>
            <a:endParaRPr lang="en-US" b="1" dirty="0">
              <a:solidFill>
                <a:srgbClr val="FF0000"/>
              </a:solidFill>
            </a:endParaRPr>
          </a:p>
        </p:txBody>
      </p:sp>
      <p:sp>
        <p:nvSpPr>
          <p:cNvPr id="5" name="Content Placeholder 2"/>
          <p:cNvSpPr>
            <a:spLocks noGrp="1"/>
          </p:cNvSpPr>
          <p:nvPr>
            <p:ph idx="1"/>
          </p:nvPr>
        </p:nvSpPr>
        <p:spPr>
          <a:xfrm>
            <a:off x="342705" y="1347056"/>
            <a:ext cx="5064209" cy="3713215"/>
          </a:xfrm>
        </p:spPr>
        <p:txBody>
          <a:bodyPr>
            <a:normAutofit/>
          </a:bodyPr>
          <a:lstStyle/>
          <a:p>
            <a:pPr marL="0" indent="0">
              <a:buNone/>
            </a:pPr>
            <a:endParaRPr lang="en-US" sz="2000" dirty="0">
              <a:effectLst/>
            </a:endParaRPr>
          </a:p>
          <a:p>
            <a:pPr marL="0" indent="0">
              <a:buNone/>
            </a:pPr>
            <a:endParaRPr lang="en-US" sz="2000" dirty="0">
              <a:effectLst/>
            </a:endParaRPr>
          </a:p>
        </p:txBody>
      </p:sp>
      <p:pic>
        <p:nvPicPr>
          <p:cNvPr id="4" name="Picture 2" descr="Image result for flu season">
            <a:extLst>
              <a:ext uri="{FF2B5EF4-FFF2-40B4-BE49-F238E27FC236}">
                <a16:creationId xmlns:a16="http://schemas.microsoft.com/office/drawing/2014/main" id="{D85777C8-BBD8-4C90-87DF-7277719A0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509588"/>
            <a:ext cx="9915525" cy="583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23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2705" y="486456"/>
            <a:ext cx="10017699"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Employee Concerns:</a:t>
            </a:r>
          </a:p>
          <a:p>
            <a:endParaRPr lang="en-US" b="1" dirty="0">
              <a:solidFill>
                <a:srgbClr val="FF0000"/>
              </a:solidFill>
            </a:endParaRPr>
          </a:p>
        </p:txBody>
      </p:sp>
      <p:sp>
        <p:nvSpPr>
          <p:cNvPr id="5" name="Content Placeholder 2"/>
          <p:cNvSpPr>
            <a:spLocks noGrp="1"/>
          </p:cNvSpPr>
          <p:nvPr>
            <p:ph idx="1"/>
          </p:nvPr>
        </p:nvSpPr>
        <p:spPr>
          <a:xfrm>
            <a:off x="502502" y="878541"/>
            <a:ext cx="10326863" cy="1641389"/>
          </a:xfrm>
        </p:spPr>
        <p:txBody>
          <a:bodyPr>
            <a:normAutofit/>
          </a:bodyPr>
          <a:lstStyle/>
          <a:p>
            <a:pPr marL="0" indent="0">
              <a:buNone/>
            </a:pPr>
            <a:endParaRPr lang="en-US" sz="2000" dirty="0">
              <a:effectLst/>
            </a:endParaRPr>
          </a:p>
          <a:p>
            <a:pPr marL="0" indent="0">
              <a:buNone/>
            </a:pPr>
            <a:r>
              <a:rPr lang="en-US" sz="2000" dirty="0">
                <a:effectLst/>
              </a:rPr>
              <a:t>FM 701 on 09/25/19 a fuel delivery driver brought indicated customers park on the fuel drop lids for the underground storage tanks.  Determined the transportation dept. can adjust delivery time to not delivery during the busiest store times.</a:t>
            </a:r>
          </a:p>
        </p:txBody>
      </p:sp>
      <p:pic>
        <p:nvPicPr>
          <p:cNvPr id="1026" name="Picture 2" descr="image002">
            <a:extLst>
              <a:ext uri="{FF2B5EF4-FFF2-40B4-BE49-F238E27FC236}">
                <a16:creationId xmlns:a16="http://schemas.microsoft.com/office/drawing/2014/main" id="{3530493F-5193-4B6B-9868-C75E61D28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380" y="2519930"/>
            <a:ext cx="8281024" cy="412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25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2705" y="486456"/>
            <a:ext cx="10017699"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Employee Concerns:</a:t>
            </a:r>
          </a:p>
          <a:p>
            <a:endParaRPr lang="en-US" b="1" dirty="0">
              <a:solidFill>
                <a:srgbClr val="FF0000"/>
              </a:solidFill>
            </a:endParaRPr>
          </a:p>
        </p:txBody>
      </p:sp>
      <p:sp>
        <p:nvSpPr>
          <p:cNvPr id="5" name="Content Placeholder 2"/>
          <p:cNvSpPr>
            <a:spLocks noGrp="1"/>
          </p:cNvSpPr>
          <p:nvPr>
            <p:ph idx="1"/>
          </p:nvPr>
        </p:nvSpPr>
        <p:spPr>
          <a:xfrm>
            <a:off x="484572" y="1787611"/>
            <a:ext cx="10326863" cy="3770507"/>
          </a:xfrm>
        </p:spPr>
        <p:txBody>
          <a:bodyPr>
            <a:normAutofit/>
          </a:bodyPr>
          <a:lstStyle/>
          <a:p>
            <a:pPr marL="0" indent="0">
              <a:buNone/>
            </a:pPr>
            <a:endParaRPr lang="en-US" sz="2000" dirty="0">
              <a:effectLst/>
            </a:endParaRPr>
          </a:p>
          <a:p>
            <a:pPr marL="0" indent="0">
              <a:buNone/>
            </a:pPr>
            <a:r>
              <a:rPr lang="en-US" sz="2000" dirty="0">
                <a:effectLst/>
              </a:rPr>
              <a:t>FM 701 on 09/26/19 a fuel delivery driver indicated there is water in the premium drop bucket for the underground storage tanks.</a:t>
            </a:r>
          </a:p>
          <a:p>
            <a:pPr marL="0" indent="0">
              <a:buNone/>
            </a:pPr>
            <a:endParaRPr lang="en-US" sz="2000" dirty="0">
              <a:effectLst/>
            </a:endParaRPr>
          </a:p>
          <a:p>
            <a:pPr marL="0" indent="0">
              <a:buNone/>
            </a:pPr>
            <a:r>
              <a:rPr lang="en-US" sz="2000" b="1" dirty="0">
                <a:effectLst/>
              </a:rPr>
              <a:t>	Reminder</a:t>
            </a:r>
            <a:r>
              <a:rPr lang="en-US" sz="2000" dirty="0">
                <a:effectLst/>
              </a:rPr>
              <a:t> to continually check for water in the drop bucket especially after rain 	and other adverse weather conditions with winter approaching (snow &amp; ice).</a:t>
            </a:r>
          </a:p>
          <a:p>
            <a:pPr marL="0" indent="0">
              <a:buNone/>
            </a:pPr>
            <a:endParaRPr lang="en-US" sz="2000" dirty="0">
              <a:effectLst/>
            </a:endParaRPr>
          </a:p>
          <a:p>
            <a:pPr marL="0" indent="0">
              <a:buNone/>
            </a:pPr>
            <a:r>
              <a:rPr lang="en-US" sz="2000" dirty="0">
                <a:effectLst/>
              </a:rPr>
              <a:t>FM 648 on 10/15/2019 a fuel delivery driver indicated there is no vapor cap on tank one.</a:t>
            </a:r>
          </a:p>
          <a:p>
            <a:pPr marL="0" indent="0">
              <a:buNone/>
            </a:pPr>
            <a:endParaRPr lang="en-US" sz="2000" dirty="0">
              <a:effectLst/>
            </a:endParaRPr>
          </a:p>
        </p:txBody>
      </p:sp>
    </p:spTree>
    <p:extLst>
      <p:ext uri="{BB962C8B-B14F-4D97-AF65-F5344CB8AC3E}">
        <p14:creationId xmlns:p14="http://schemas.microsoft.com/office/powerpoint/2010/main" val="1464544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3175" cmpd="sng">
                  <a:solidFill>
                    <a:srgbClr val="FF0000"/>
                  </a:solidFill>
                </a:ln>
                <a:solidFill>
                  <a:srgbClr val="FF0000"/>
                </a:solidFill>
              </a:rPr>
              <a:t>Incidents and Injuries</a:t>
            </a:r>
            <a:br>
              <a:rPr lang="en-US" b="1" dirty="0">
                <a:ln w="3175" cmpd="sng">
                  <a:solidFill>
                    <a:srgbClr val="FF0000"/>
                  </a:solidFill>
                </a:ln>
                <a:solidFill>
                  <a:srgbClr val="FF0000"/>
                </a:solidFill>
              </a:rPr>
            </a:br>
            <a:r>
              <a:rPr lang="en-US" sz="2400" b="1" dirty="0">
                <a:ln w="3175" cmpd="sng">
                  <a:solidFill>
                    <a:srgbClr val="FF0000"/>
                  </a:solidFill>
                </a:ln>
                <a:solidFill>
                  <a:srgbClr val="FFFF00"/>
                </a:solidFill>
              </a:rPr>
              <a:t>From 09/17/2019 to 10/14/2019</a:t>
            </a:r>
            <a:endParaRPr lang="en-US" sz="2400" dirty="0">
              <a:solidFill>
                <a:schemeClr val="tx1"/>
              </a:solidFill>
            </a:endParaRPr>
          </a:p>
        </p:txBody>
      </p:sp>
    </p:spTree>
    <p:extLst>
      <p:ext uri="{BB962C8B-B14F-4D97-AF65-F5344CB8AC3E}">
        <p14:creationId xmlns:p14="http://schemas.microsoft.com/office/powerpoint/2010/main" val="409040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3409" y="154383"/>
            <a:ext cx="8614063"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Employee Injuries:</a:t>
            </a:r>
          </a:p>
          <a:p>
            <a:endParaRPr lang="en-US" b="1" dirty="0">
              <a:solidFill>
                <a:srgbClr val="FF0000"/>
              </a:solidFill>
            </a:endParaRPr>
          </a:p>
        </p:txBody>
      </p:sp>
      <p:sp>
        <p:nvSpPr>
          <p:cNvPr id="5" name="Content Placeholder 2"/>
          <p:cNvSpPr>
            <a:spLocks noGrp="1"/>
          </p:cNvSpPr>
          <p:nvPr>
            <p:ph idx="1"/>
          </p:nvPr>
        </p:nvSpPr>
        <p:spPr>
          <a:xfrm>
            <a:off x="395558" y="1065402"/>
            <a:ext cx="11423033" cy="2449585"/>
          </a:xfrm>
        </p:spPr>
        <p:txBody>
          <a:bodyPr>
            <a:normAutofit/>
          </a:bodyPr>
          <a:lstStyle/>
          <a:p>
            <a:pPr marL="0" indent="0">
              <a:buNone/>
            </a:pPr>
            <a:r>
              <a:rPr lang="en-US" sz="2000" dirty="0">
                <a:effectLst/>
              </a:rPr>
              <a:t>Previous Injury - 08/31/2019 – Employee was changing outside garbage.  After pulling the bag out of the trash can the employee lost balance and fell.  Employee sought medical treatment.</a:t>
            </a:r>
          </a:p>
          <a:p>
            <a:pPr marL="0" indent="0">
              <a:buNone/>
            </a:pPr>
            <a:endParaRPr lang="en-US" sz="2000" dirty="0">
              <a:effectLst/>
            </a:endParaRPr>
          </a:p>
          <a:p>
            <a:pPr marL="0" indent="0">
              <a:buNone/>
            </a:pPr>
            <a:endParaRPr lang="en-US" sz="2000" dirty="0">
              <a:effectLst/>
            </a:endParaRPr>
          </a:p>
        </p:txBody>
      </p:sp>
    </p:spTree>
    <p:extLst>
      <p:ext uri="{BB962C8B-B14F-4D97-AF65-F5344CB8AC3E}">
        <p14:creationId xmlns:p14="http://schemas.microsoft.com/office/powerpoint/2010/main" val="206301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2704" y="159286"/>
            <a:ext cx="10781097"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641 Customer to Customer vehicle Incident:</a:t>
            </a:r>
          </a:p>
          <a:p>
            <a:endParaRPr lang="en-US" b="1" dirty="0">
              <a:solidFill>
                <a:srgbClr val="FF0000"/>
              </a:solidFill>
            </a:endParaRPr>
          </a:p>
        </p:txBody>
      </p:sp>
      <p:sp>
        <p:nvSpPr>
          <p:cNvPr id="5" name="Content Placeholder 2"/>
          <p:cNvSpPr>
            <a:spLocks noGrp="1"/>
          </p:cNvSpPr>
          <p:nvPr>
            <p:ph idx="1"/>
          </p:nvPr>
        </p:nvSpPr>
        <p:spPr>
          <a:xfrm>
            <a:off x="342704" y="2422321"/>
            <a:ext cx="11729053" cy="3139580"/>
          </a:xfrm>
        </p:spPr>
        <p:txBody>
          <a:bodyPr>
            <a:normAutofit/>
          </a:bodyPr>
          <a:lstStyle/>
          <a:p>
            <a:pPr marL="0" indent="0">
              <a:buNone/>
            </a:pPr>
            <a:r>
              <a:rPr lang="en-US" sz="2000" dirty="0">
                <a:effectLst/>
              </a:rPr>
              <a:t>On 09/24/2019 a customer was standing outside of his semi on the driver side when a semi-trailer drove through the pump lane next to him and the trailer tire struck a FM bollard causing the trailer tire to blow.  The customer indicated he was struck by pieces of the blown tire.  The at fault driver did not stop and left the property.  Another customer notified FM employees.  FM employees found the semi-trailer across the road at another truck stop.  FM employee asked if the customer needed medical treatment (ambulance) which the customer declined.  </a:t>
            </a:r>
          </a:p>
          <a:p>
            <a:pPr marL="0" indent="0">
              <a:buNone/>
            </a:pPr>
            <a:endParaRPr lang="en-US" sz="2000" dirty="0">
              <a:solidFill>
                <a:srgbClr val="FFFF00"/>
              </a:solidFill>
              <a:effectLst/>
            </a:endParaRPr>
          </a:p>
          <a:p>
            <a:pPr marL="0" indent="0">
              <a:buNone/>
            </a:pPr>
            <a:endParaRPr lang="en-US" sz="2000" dirty="0">
              <a:solidFill>
                <a:srgbClr val="FFFF00"/>
              </a:solidFill>
            </a:endParaRPr>
          </a:p>
        </p:txBody>
      </p:sp>
    </p:spTree>
    <p:extLst>
      <p:ext uri="{BB962C8B-B14F-4D97-AF65-F5344CB8AC3E}">
        <p14:creationId xmlns:p14="http://schemas.microsoft.com/office/powerpoint/2010/main" val="314993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2705" y="159286"/>
            <a:ext cx="670547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645 Gasoline Spill:</a:t>
            </a:r>
          </a:p>
          <a:p>
            <a:endParaRPr lang="en-US" b="1" dirty="0">
              <a:solidFill>
                <a:srgbClr val="FF0000"/>
              </a:solidFill>
            </a:endParaRPr>
          </a:p>
        </p:txBody>
      </p:sp>
      <p:sp>
        <p:nvSpPr>
          <p:cNvPr id="5" name="Content Placeholder 2"/>
          <p:cNvSpPr>
            <a:spLocks noGrp="1"/>
          </p:cNvSpPr>
          <p:nvPr>
            <p:ph idx="1"/>
          </p:nvPr>
        </p:nvSpPr>
        <p:spPr>
          <a:xfrm>
            <a:off x="342705" y="556521"/>
            <a:ext cx="11587627" cy="2462726"/>
          </a:xfrm>
        </p:spPr>
        <p:txBody>
          <a:bodyPr>
            <a:normAutofit/>
          </a:bodyPr>
          <a:lstStyle/>
          <a:p>
            <a:pPr marL="0" indent="0">
              <a:buNone/>
            </a:pPr>
            <a:r>
              <a:rPr lang="en-US" sz="2000" dirty="0">
                <a:effectLst/>
              </a:rPr>
              <a:t>On 09/30/2019 a customer was fueling his truck and looked away and his tank started overflowing.  The customer immediately stopped the pump when he noticed it and then went inside FM and notified a FM employee. </a:t>
            </a:r>
            <a:endParaRPr lang="en-US" dirty="0">
              <a:effectLst/>
            </a:endParaRPr>
          </a:p>
          <a:p>
            <a:pPr marL="0" indent="0">
              <a:buNone/>
            </a:pPr>
            <a:endParaRPr lang="en-US" sz="2000" dirty="0">
              <a:solidFill>
                <a:srgbClr val="FFFF00"/>
              </a:solidFill>
            </a:endParaRPr>
          </a:p>
        </p:txBody>
      </p:sp>
      <p:pic>
        <p:nvPicPr>
          <p:cNvPr id="9" name="Picture 8" descr="A fire truck parked in a parking lot&#10;&#10;Description automatically generated">
            <a:extLst>
              <a:ext uri="{FF2B5EF4-FFF2-40B4-BE49-F238E27FC236}">
                <a16:creationId xmlns:a16="http://schemas.microsoft.com/office/drawing/2014/main" id="{D6501660-9568-4C46-A4A9-2E7EB9ABE68F}"/>
              </a:ext>
            </a:extLst>
          </p:cNvPr>
          <p:cNvPicPr>
            <a:picLocks noChangeAspect="1"/>
          </p:cNvPicPr>
          <p:nvPr/>
        </p:nvPicPr>
        <p:blipFill>
          <a:blip r:embed="rId2"/>
          <a:stretch>
            <a:fillRect/>
          </a:stretch>
        </p:blipFill>
        <p:spPr>
          <a:xfrm>
            <a:off x="1528010" y="2130724"/>
            <a:ext cx="9135980" cy="4567990"/>
          </a:xfrm>
          <a:prstGeom prst="rect">
            <a:avLst/>
          </a:prstGeom>
        </p:spPr>
      </p:pic>
    </p:spTree>
    <p:extLst>
      <p:ext uri="{BB962C8B-B14F-4D97-AF65-F5344CB8AC3E}">
        <p14:creationId xmlns:p14="http://schemas.microsoft.com/office/powerpoint/2010/main" val="3296995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Mesh</Template>
  <TotalTime>7415</TotalTime>
  <Words>828</Words>
  <Application>Microsoft Office PowerPoint</Application>
  <PresentationFormat>Widescreen</PresentationFormat>
  <Paragraphs>72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Century Gothic</vt:lpstr>
      <vt:lpstr>Mesh</vt:lpstr>
      <vt:lpstr>FuelMart &amp; Subway  Safety Committee Meeting</vt:lpstr>
      <vt:lpstr>PowerPoint Presentation</vt:lpstr>
      <vt:lpstr>PowerPoint Presentation</vt:lpstr>
      <vt:lpstr>PowerPoint Presentation</vt:lpstr>
      <vt:lpstr>PowerPoint Presentation</vt:lpstr>
      <vt:lpstr>Incidents and Injuries From 09/17/2019 to 10/14/2019</vt:lpstr>
      <vt:lpstr>PowerPoint Presentation</vt:lpstr>
      <vt:lpstr>PowerPoint Presentation</vt:lpstr>
      <vt:lpstr>PowerPoint Presentation</vt:lpstr>
      <vt:lpstr>PowerPoint Presentation</vt:lpstr>
      <vt:lpstr>PowerPoint Presentation</vt:lpstr>
      <vt:lpstr>PowerPoint Presentation</vt:lpstr>
      <vt:lpstr>Date Range: Jan. 01, 2019 – October 14, 2019  Company Total Incidents:  137     (Previously 130)   FuelMart &amp; Subway Total Incidents: 73   (Previously 68)   FuelMart &amp; Subway employee injuries Reported: 13  FuelMart Property Damage and/or Vehicle Incidents: 22  FuelMart Customer Spills: 14  (10 spills at fuel pumps)  FuelMart &amp; Subway Customer injuries reported: 18  Other Incidents: 6</vt:lpstr>
      <vt:lpstr>Monthly Safety Insp. Forms </vt:lpstr>
      <vt:lpstr>PowerPoint Presentation</vt:lpstr>
      <vt:lpstr>PowerPoint Presentation</vt:lpstr>
      <vt:lpstr>PowerPoint Presentation</vt:lpstr>
      <vt:lpstr>Safety Topic – Fire Prevention (Fire prevention Month) </vt:lpstr>
      <vt:lpstr>PowerPoint Presentation</vt:lpstr>
      <vt:lpstr>PowerPoint Presentation</vt:lpstr>
      <vt:lpstr>PowerPoint Presentation</vt:lpstr>
      <vt:lpstr>PowerPoint Presentation</vt:lpstr>
      <vt:lpstr>Personal Safety - Safety matters Because:</vt:lpstr>
      <vt:lpstr>PowerPoint Presentation</vt:lpstr>
      <vt:lpstr>PowerPoint Presentation</vt:lpstr>
      <vt:lpstr>PowerPoint Presentation</vt:lpstr>
      <vt:lpstr>Open Floor Safety Questions /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DEF, &amp; MX Safety Committee Meeting</dc:title>
  <dc:creator>Jennifer Mills</dc:creator>
  <cp:lastModifiedBy>Phillip LeClaire</cp:lastModifiedBy>
  <cp:revision>715</cp:revision>
  <dcterms:created xsi:type="dcterms:W3CDTF">2016-12-29T20:25:21Z</dcterms:created>
  <dcterms:modified xsi:type="dcterms:W3CDTF">2019-10-16T17:48:40Z</dcterms:modified>
</cp:coreProperties>
</file>